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Fira Sans Extra Condensed Medium"/>
      <p:regular r:id="rId29"/>
      <p:bold r:id="rId30"/>
      <p:italic r:id="rId31"/>
      <p:boldItalic r:id="rId32"/>
    </p:embeddedFont>
    <p:embeddedFont>
      <p:font typeface="Roboto Condensed"/>
      <p:regular r:id="rId33"/>
      <p:bold r:id="rId34"/>
      <p:italic r:id="rId35"/>
      <p:boldItalic r:id="rId36"/>
    </p:embeddedFont>
    <p:embeddedFont>
      <p:font typeface="Squada One"/>
      <p:regular r:id="rId37"/>
    </p:embeddedFont>
    <p:embeddedFont>
      <p:font typeface="Roboto Condensed Light"/>
      <p:regular r:id="rId38"/>
      <p:bold r:id="rId39"/>
      <p:italic r:id="rId40"/>
      <p:boldItalic r:id="rId41"/>
    </p:embeddedFont>
    <p:embeddedFont>
      <p:font typeface="Exo 2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215784-8640-4CB5-8021-A273BA1CD039}">
  <a:tblStyle styleId="{71215784-8640-4CB5-8021-A273BA1CD0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italic.fntdata"/><Relationship Id="rId20" Type="http://schemas.openxmlformats.org/officeDocument/2006/relationships/slide" Target="slides/slide15.xml"/><Relationship Id="rId42" Type="http://schemas.openxmlformats.org/officeDocument/2006/relationships/font" Target="fonts/Exo2-regular.fntdata"/><Relationship Id="rId41" Type="http://schemas.openxmlformats.org/officeDocument/2006/relationships/font" Target="fonts/RobotoCondensedLight-boldItalic.fntdata"/><Relationship Id="rId22" Type="http://schemas.openxmlformats.org/officeDocument/2006/relationships/slide" Target="slides/slide17.xml"/><Relationship Id="rId44" Type="http://schemas.openxmlformats.org/officeDocument/2006/relationships/font" Target="fonts/Exo2-italic.fntdata"/><Relationship Id="rId21" Type="http://schemas.openxmlformats.org/officeDocument/2006/relationships/slide" Target="slides/slide16.xml"/><Relationship Id="rId43" Type="http://schemas.openxmlformats.org/officeDocument/2006/relationships/font" Target="fonts/Exo2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Exo2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italic.fntdata"/><Relationship Id="rId30" Type="http://schemas.openxmlformats.org/officeDocument/2006/relationships/font" Target="fonts/FiraSansExtraCondensedMedium-bold.fntdata"/><Relationship Id="rId11" Type="http://schemas.openxmlformats.org/officeDocument/2006/relationships/slide" Target="slides/slide6.xml"/><Relationship Id="rId33" Type="http://schemas.openxmlformats.org/officeDocument/2006/relationships/font" Target="fonts/RobotoCondensed-regular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Condensed-italic.fntdata"/><Relationship Id="rId12" Type="http://schemas.openxmlformats.org/officeDocument/2006/relationships/slide" Target="slides/slide7.xml"/><Relationship Id="rId34" Type="http://schemas.openxmlformats.org/officeDocument/2006/relationships/font" Target="fonts/RobotoCondensed-bold.fntdata"/><Relationship Id="rId15" Type="http://schemas.openxmlformats.org/officeDocument/2006/relationships/slide" Target="slides/slide10.xml"/><Relationship Id="rId37" Type="http://schemas.openxmlformats.org/officeDocument/2006/relationships/font" Target="fonts/SquadaOne-regular.fntdata"/><Relationship Id="rId14" Type="http://schemas.openxmlformats.org/officeDocument/2006/relationships/slide" Target="slides/slide9.xml"/><Relationship Id="rId36" Type="http://schemas.openxmlformats.org/officeDocument/2006/relationships/font" Target="fonts/RobotoCondensed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CondensedLight-bold.fntdata"/><Relationship Id="rId16" Type="http://schemas.openxmlformats.org/officeDocument/2006/relationships/slide" Target="slides/slide11.xml"/><Relationship Id="rId38" Type="http://schemas.openxmlformats.org/officeDocument/2006/relationships/font" Target="fonts/RobotoCondensed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a33cc796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a33cc796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a33cc796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a33cc796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a33cc796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a33cc796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a33cc796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a33cc796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a33cc796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a33cc796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a33cc796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a33cc796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3490de4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3490de4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3490de44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3490de44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91e79c66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91e79c66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91e79c66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91e79c66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21cc728c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21cc728c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3490de44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3490de44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3490de44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3490de44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1e79c66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91e79c66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91e79c66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91e79c66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240f3f45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240f3f45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a33cc79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a33cc79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a33cc8e6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a33cc8e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a33cc796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a33cc796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a33cc796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a33cc796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a33cc796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a33cc796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a33cc796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a33cc796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1488900" y="3314525"/>
            <a:ext cx="6534000" cy="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Week 10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OS Lab - Python 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>
            <a:off x="70694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825" y="1051550"/>
            <a:ext cx="3426349" cy="38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5"/>
          <p:cNvSpPr txBox="1"/>
          <p:nvPr>
            <p:ph type="ctrTitle"/>
          </p:nvPr>
        </p:nvSpPr>
        <p:spPr>
          <a:xfrm>
            <a:off x="1623750" y="352850"/>
            <a:ext cx="58965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Server/Client TCP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idx="1" type="body"/>
          </p:nvPr>
        </p:nvSpPr>
        <p:spPr>
          <a:xfrm>
            <a:off x="251250" y="1013350"/>
            <a:ext cx="8641500" cy="4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Socket Example (Server) / TCP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import socket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 = socket.socket(socket.AF_INET, socket.SOCK_STREAM)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hostName = socket.gethostname()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port = 1234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s.bind((hostName, port))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s.listen(5)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while True:	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	clientsocket, address = s.accept()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	print("Connection from %s has been established." % (str(address)))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	serverMessage = “Thank you for connecting”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	clientsocket.send(serverMessage.encode(‘utf-8’))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	clientsocket.close()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200" name="Google Shape;200;p36"/>
          <p:cNvSpPr txBox="1"/>
          <p:nvPr>
            <p:ph type="ctrTitle"/>
          </p:nvPr>
        </p:nvSpPr>
        <p:spPr>
          <a:xfrm>
            <a:off x="1964850" y="352850"/>
            <a:ext cx="58965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 Programming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idx="1" type="body"/>
          </p:nvPr>
        </p:nvSpPr>
        <p:spPr>
          <a:xfrm>
            <a:off x="251250" y="1033225"/>
            <a:ext cx="8641500" cy="4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Socket Example (Client) / TCP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import socket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 = socket.socket(socket.AF_INET, socket.SOCK_STREAM)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hostName = socket.gethostname()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port = 1234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s.connect((hostName, port))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msgFromServer = s.recv(1024)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s.close()</a:t>
            </a:r>
            <a:br>
              <a:rPr i="1" lang="en">
                <a:solidFill>
                  <a:schemeClr val="dk1"/>
                </a:solidFill>
              </a:rPr>
            </a:b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print (msgFromServer.decode('utf-8'))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206" name="Google Shape;206;p37"/>
          <p:cNvSpPr txBox="1"/>
          <p:nvPr>
            <p:ph type="ctrTitle"/>
          </p:nvPr>
        </p:nvSpPr>
        <p:spPr>
          <a:xfrm>
            <a:off x="1964850" y="352850"/>
            <a:ext cx="58965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 Programming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737" y="1095525"/>
            <a:ext cx="6948524" cy="36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8"/>
          <p:cNvSpPr txBox="1"/>
          <p:nvPr>
            <p:ph type="ctrTitle"/>
          </p:nvPr>
        </p:nvSpPr>
        <p:spPr>
          <a:xfrm>
            <a:off x="1623750" y="352850"/>
            <a:ext cx="58965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Server/Client UDP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idx="1" type="body"/>
          </p:nvPr>
        </p:nvSpPr>
        <p:spPr>
          <a:xfrm>
            <a:off x="249350" y="991800"/>
            <a:ext cx="8641500" cy="4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Socket Example (Server) / UDP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import socket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</a:t>
            </a:r>
            <a:r>
              <a:rPr i="1" lang="en">
                <a:solidFill>
                  <a:schemeClr val="dk1"/>
                </a:solidFill>
              </a:rPr>
              <a:t> = socket.socket(socket.AF_INET, socket.SOCK_DGRAM)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s.bind(('127.0.0.1', 1234))</a:t>
            </a:r>
            <a:br>
              <a:rPr i="1" lang="en">
                <a:solidFill>
                  <a:schemeClr val="dk1"/>
                </a:solidFill>
              </a:rPr>
            </a:b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while True: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	print ("Waiting for client..")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	data, address = s.recvfrom(1024)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	print ("Received Messages: %s from %s" % (str(data.decode('utf-8')), str(address)))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218" name="Google Shape;218;p39"/>
          <p:cNvSpPr txBox="1"/>
          <p:nvPr>
            <p:ph type="ctrTitle"/>
          </p:nvPr>
        </p:nvSpPr>
        <p:spPr>
          <a:xfrm>
            <a:off x="1964850" y="352850"/>
            <a:ext cx="58965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 Programming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idx="1" type="body"/>
          </p:nvPr>
        </p:nvSpPr>
        <p:spPr>
          <a:xfrm>
            <a:off x="249350" y="991800"/>
            <a:ext cx="8641500" cy="4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Socket Example (Client) / UDP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import socket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 = socket.socket(socket.AF_INET, socket.SOCK_DGRAM)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Address = (‘127.0.0.1’, 1234)</a:t>
            </a:r>
            <a:br>
              <a:rPr i="1" lang="en">
                <a:solidFill>
                  <a:schemeClr val="dk1"/>
                </a:solidFill>
              </a:rPr>
            </a:b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msg = 'Hello There'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s.sendto(msg.encode('utf-8'), Address)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224" name="Google Shape;224;p40"/>
          <p:cNvSpPr txBox="1"/>
          <p:nvPr>
            <p:ph type="ctrTitle"/>
          </p:nvPr>
        </p:nvSpPr>
        <p:spPr>
          <a:xfrm>
            <a:off x="1964850" y="352850"/>
            <a:ext cx="58965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 Programming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ctrTitle"/>
          </p:nvPr>
        </p:nvSpPr>
        <p:spPr>
          <a:xfrm>
            <a:off x="1143000" y="352850"/>
            <a:ext cx="67152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Example#1 of sending file from server to the client (TCP)</a:t>
            </a:r>
            <a:endParaRPr sz="2000"/>
          </a:p>
        </p:txBody>
      </p:sp>
      <p:sp>
        <p:nvSpPr>
          <p:cNvPr id="230" name="Google Shape;230;p41"/>
          <p:cNvSpPr txBox="1"/>
          <p:nvPr>
            <p:ph idx="1" type="body"/>
          </p:nvPr>
        </p:nvSpPr>
        <p:spPr>
          <a:xfrm>
            <a:off x="249350" y="991800"/>
            <a:ext cx="8641500" cy="4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Server side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import socket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 = socket.socket(socket.AF_INET, socket.SOCK_STREAM)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hostName = socket.gethostname() #server host name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port = 1234 #server port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s.bind((hostName, port))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s.listen(5)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while True: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clientsocket, address = s.accept()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print("Connection from %s has been established." % (str(address)))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with open('file1.txt','r') as file: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    content = file.read()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    clientsocket.send(content.encode('ascii'))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msg = 'Done!'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clientsocket.send(msg.encode('ascii'))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clientsocket.close()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type="ctrTitle"/>
          </p:nvPr>
        </p:nvSpPr>
        <p:spPr>
          <a:xfrm>
            <a:off x="1143000" y="352850"/>
            <a:ext cx="67152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Example#1 of sending file from server to the client (TCP)</a:t>
            </a:r>
            <a:endParaRPr sz="2000"/>
          </a:p>
        </p:txBody>
      </p:sp>
      <p:sp>
        <p:nvSpPr>
          <p:cNvPr id="236" name="Google Shape;236;p42"/>
          <p:cNvSpPr txBox="1"/>
          <p:nvPr>
            <p:ph idx="1" type="body"/>
          </p:nvPr>
        </p:nvSpPr>
        <p:spPr>
          <a:xfrm>
            <a:off x="249350" y="991800"/>
            <a:ext cx="8641500" cy="4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Client</a:t>
            </a: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side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import socket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 = socket.socket(socket.AF_INET, socket.SOCK_STREAM)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hostName = socket.gethostname() #server host name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port = 1234 #server port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s.connect((hostName, port))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with open('file2.txt','w') as file: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contentFromServer = s.recv(1024)  # buffer size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file.write(contentFromServer.decode('ascii'))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msgFromServer = s.recv(1024)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print(msgFromServer.decode('ascii'))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s.close()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/>
          <p:nvPr>
            <p:ph type="ctrTitle"/>
          </p:nvPr>
        </p:nvSpPr>
        <p:spPr>
          <a:xfrm>
            <a:off x="1020025" y="352850"/>
            <a:ext cx="72558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Example#2 of sending file from server to the client (TCP)</a:t>
            </a:r>
            <a:endParaRPr sz="2000"/>
          </a:p>
        </p:txBody>
      </p:sp>
      <p:sp>
        <p:nvSpPr>
          <p:cNvPr id="242" name="Google Shape;242;p43"/>
          <p:cNvSpPr txBox="1"/>
          <p:nvPr>
            <p:ph idx="1" type="body"/>
          </p:nvPr>
        </p:nvSpPr>
        <p:spPr>
          <a:xfrm>
            <a:off x="249350" y="991800"/>
            <a:ext cx="8641500" cy="4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Server side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import socket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 = socket.socket(socket.AF_INET, socket.SOCK_STREAM)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hostName = socket.gethostname() #server host name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port = 1234 #server port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s.bind((hostName, port))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s.listen(5)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buffer_size = 10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while True: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clientsocket, address = s.accept()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print("Connection from %s has been established." % (str(address)))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with open('file1.txt','r') as file: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    content = file.read(buffer_size)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    while content: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        clientsocket.send(content.encode('ascii'))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        content = file.read(buffer_size)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clientsocket.close()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/>
          <p:nvPr>
            <p:ph type="ctrTitle"/>
          </p:nvPr>
        </p:nvSpPr>
        <p:spPr>
          <a:xfrm>
            <a:off x="1143000" y="352850"/>
            <a:ext cx="67152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Example#2 of sending file from server to the client (TCP)</a:t>
            </a:r>
            <a:endParaRPr sz="2000"/>
          </a:p>
        </p:txBody>
      </p:sp>
      <p:sp>
        <p:nvSpPr>
          <p:cNvPr id="248" name="Google Shape;248;p44"/>
          <p:cNvSpPr txBox="1"/>
          <p:nvPr>
            <p:ph idx="1" type="body"/>
          </p:nvPr>
        </p:nvSpPr>
        <p:spPr>
          <a:xfrm>
            <a:off x="249350" y="991800"/>
            <a:ext cx="8641500" cy="4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Client side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import socket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 = socket.socket(socket.AF_INET, socket.SOCK_STREAM)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hostName = socket.gethostname() #server host name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port = 1234 #server port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s.connect((hostName, port))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while True: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	contentFromServer = s.recv(10)    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	if len(contentFromServer) &gt; 0:      	 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		with open('file2.txt','a') as file: 	 </a:t>
            </a:r>
            <a:endParaRPr i="1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    	file.write(contentFromServer.decode('ascii'))</a:t>
            </a:r>
            <a:endParaRPr i="1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else: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		break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s.close()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 flipH="1">
            <a:off x="1147550" y="3085150"/>
            <a:ext cx="83262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 Programming</a:t>
            </a:r>
            <a:endParaRPr/>
          </a:p>
        </p:txBody>
      </p:sp>
      <p:sp>
        <p:nvSpPr>
          <p:cNvPr id="140" name="Google Shape;140;p27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41" name="Google Shape;141;p27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7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Sockets using</a:t>
            </a:r>
            <a:r>
              <a:rPr lang="en"/>
              <a:t> python.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/>
          <p:nvPr>
            <p:ph type="ctrTitle"/>
          </p:nvPr>
        </p:nvSpPr>
        <p:spPr>
          <a:xfrm>
            <a:off x="1143000" y="352850"/>
            <a:ext cx="67152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Example#1 of sending file from server to the client (UDP)</a:t>
            </a:r>
            <a:endParaRPr sz="2000"/>
          </a:p>
        </p:txBody>
      </p:sp>
      <p:sp>
        <p:nvSpPr>
          <p:cNvPr id="254" name="Google Shape;254;p45"/>
          <p:cNvSpPr txBox="1"/>
          <p:nvPr>
            <p:ph idx="1" type="body"/>
          </p:nvPr>
        </p:nvSpPr>
        <p:spPr>
          <a:xfrm>
            <a:off x="249350" y="991800"/>
            <a:ext cx="8641500" cy="4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Server side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import socket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 = socket.socket(socket.AF_INET, socket.SOCK_DGRAM)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s.bind(('127.0.0.1', 1234))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buffer_size = 1024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while True: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print ("Waiting for client..")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data, address = s.recvfrom(buffer_size) # it is the buffer size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print ("Received Messages: %s from %s" % (str(data.decode('utf-8')), str(address)))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with open('file1.txt','r') as file: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    content = file.read()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    s.sendto(content.encode('ascii'),address)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m = 'Done!'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s.sendto(m.encode('ascii'), address)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/>
          <p:nvPr>
            <p:ph type="ctrTitle"/>
          </p:nvPr>
        </p:nvSpPr>
        <p:spPr>
          <a:xfrm>
            <a:off x="1143000" y="352850"/>
            <a:ext cx="67152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Example#1 of sending file from server to the client (UDP)</a:t>
            </a:r>
            <a:endParaRPr sz="2000"/>
          </a:p>
        </p:txBody>
      </p:sp>
      <p:sp>
        <p:nvSpPr>
          <p:cNvPr id="260" name="Google Shape;260;p46"/>
          <p:cNvSpPr txBox="1"/>
          <p:nvPr>
            <p:ph idx="1" type="body"/>
          </p:nvPr>
        </p:nvSpPr>
        <p:spPr>
          <a:xfrm>
            <a:off x="249350" y="991800"/>
            <a:ext cx="8641500" cy="4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Client</a:t>
            </a: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side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import socket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 = socket.socket(socket.AF_INET, socket.SOCK_DGRAM)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Address = ('127.0.0.1', 1234)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buffer_size = 1024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msg = 'Hello There'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s.sendto(msg.encode('utf-8'), Address)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data, add = s.recvfrom(buffer_size)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with open('file2.txt','w') as file: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file.write(data.decode('ascii'))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msg, add = s.recvfrom(buffer_size)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print(msg.decode('ascii'))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>
            <p:ph type="ctrTitle"/>
          </p:nvPr>
        </p:nvSpPr>
        <p:spPr>
          <a:xfrm>
            <a:off x="1143000" y="352850"/>
            <a:ext cx="67152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Example#2 of sending file from server to the client (UDP)</a:t>
            </a:r>
            <a:endParaRPr sz="2000"/>
          </a:p>
        </p:txBody>
      </p:sp>
      <p:sp>
        <p:nvSpPr>
          <p:cNvPr id="266" name="Google Shape;266;p47"/>
          <p:cNvSpPr txBox="1"/>
          <p:nvPr>
            <p:ph idx="1" type="body"/>
          </p:nvPr>
        </p:nvSpPr>
        <p:spPr>
          <a:xfrm>
            <a:off x="249350" y="991800"/>
            <a:ext cx="8641500" cy="4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Server side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import socket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 = socket.socket(socket.AF_INET, socket.SOCK_DGRAM)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s.bind(('127.0.0.1', 1234))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buffer_size = 10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while True: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print ("Waiting for client..")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data, address = s.recvfrom(buffer_size) # it is the buffer size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print ("Received Messages: %s from %s" % (str(data.decode('utf-8')), str(address)))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with open('file1.txt','r') as file: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    content = file.read(buffer_size)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    while content: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        s.sendto(content.encode('ascii'),address)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        content = file.read(buffer_size)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>
            <p:ph type="ctrTitle"/>
          </p:nvPr>
        </p:nvSpPr>
        <p:spPr>
          <a:xfrm>
            <a:off x="1143000" y="352850"/>
            <a:ext cx="67152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Example#2 of sending file from server to the client (UDP)</a:t>
            </a:r>
            <a:endParaRPr sz="2000"/>
          </a:p>
        </p:txBody>
      </p:sp>
      <p:sp>
        <p:nvSpPr>
          <p:cNvPr id="272" name="Google Shape;272;p48"/>
          <p:cNvSpPr txBox="1"/>
          <p:nvPr>
            <p:ph idx="1" type="body"/>
          </p:nvPr>
        </p:nvSpPr>
        <p:spPr>
          <a:xfrm>
            <a:off x="249350" y="991800"/>
            <a:ext cx="8641500" cy="4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Client side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import socket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 = socket.socket(socket.AF_INET, socket.SOCK_DGRAM)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Address = ('127.0.0.1', 1234)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buffer_size = 10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msg = 'Hello There'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s.sendto(msg.encode('utf-8'), Address)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data, add = s.recvfrom(buffer_size)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with open('file2.txt','w') as file: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try: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    while data: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        file.write(data.decode('ascii'))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        s.settimeout(2)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        data, add = s.recvfrom(buffer_size)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except: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       print('Download completed')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251250" y="975350"/>
            <a:ext cx="8641500" cy="4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is a Socket?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socket is an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endpoint of a communication</a:t>
            </a:r>
            <a:r>
              <a:rPr lang="en">
                <a:solidFill>
                  <a:schemeClr val="dk1"/>
                </a:solidFill>
              </a:rPr>
              <a:t> between two programs running on a network.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Sockets </a:t>
            </a:r>
            <a:r>
              <a:rPr lang="en">
                <a:solidFill>
                  <a:schemeClr val="dk1"/>
                </a:solidFill>
              </a:rPr>
              <a:t>are used to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create a connection</a:t>
            </a:r>
            <a:r>
              <a:rPr lang="en">
                <a:solidFill>
                  <a:schemeClr val="dk1"/>
                </a:solidFill>
              </a:rPr>
              <a:t> between a client program and a server program.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is Socket Programming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Socket programming is a way of connecting two nodes on a network to communicate with each other. One socket(node) listens on a particular port at an IP, while other socket reaches out to the other to form a connection. Server forms the listener socket while client reaches out to the server.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48" name="Google Shape;148;p28"/>
          <p:cNvSpPr txBox="1"/>
          <p:nvPr>
            <p:ph type="ctrTitle"/>
          </p:nvPr>
        </p:nvSpPr>
        <p:spPr>
          <a:xfrm>
            <a:off x="1964850" y="352850"/>
            <a:ext cx="58965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 Programming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idx="1" type="body"/>
          </p:nvPr>
        </p:nvSpPr>
        <p:spPr>
          <a:xfrm>
            <a:off x="249350" y="991800"/>
            <a:ext cx="8641500" cy="4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Network Protocols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TCP/IP</a:t>
            </a:r>
            <a:r>
              <a:rPr lang="en">
                <a:solidFill>
                  <a:schemeClr val="dk1"/>
                </a:solidFill>
              </a:rPr>
              <a:t> is a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suite of protocols</a:t>
            </a:r>
            <a:r>
              <a:rPr lang="en">
                <a:solidFill>
                  <a:schemeClr val="dk1"/>
                </a:solidFill>
              </a:rPr>
              <a:t> used by devices to communicate over the Internet and most local networks. 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TCP </a:t>
            </a:r>
            <a:r>
              <a:rPr lang="en">
                <a:solidFill>
                  <a:schemeClr val="dk1"/>
                </a:solidFill>
              </a:rPr>
              <a:t>is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more reliable</a:t>
            </a:r>
            <a:r>
              <a:rPr lang="en">
                <a:solidFill>
                  <a:schemeClr val="dk1"/>
                </a:solidFill>
              </a:rPr>
              <a:t>, has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extensive error checking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requires more resources</a:t>
            </a:r>
            <a:r>
              <a:rPr lang="en">
                <a:solidFill>
                  <a:schemeClr val="dk1"/>
                </a:solidFill>
              </a:rPr>
              <a:t>. It is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used </a:t>
            </a:r>
            <a:r>
              <a:rPr lang="en">
                <a:solidFill>
                  <a:schemeClr val="dk1"/>
                </a:solidFill>
              </a:rPr>
              <a:t>by services such as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SMTP</a:t>
            </a:r>
            <a:r>
              <a:rPr lang="en">
                <a:solidFill>
                  <a:schemeClr val="dk1"/>
                </a:solidFill>
              </a:rPr>
              <a:t>, or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FTP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socket.SOCK_STREAM</a:t>
            </a:r>
            <a:r>
              <a:rPr lang="en">
                <a:solidFill>
                  <a:schemeClr val="dk1"/>
                </a:solidFill>
              </a:rPr>
              <a:t> is used to create a socket for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TCP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UDP </a:t>
            </a:r>
            <a:r>
              <a:rPr lang="en">
                <a:solidFill>
                  <a:schemeClr val="dk1"/>
                </a:solidFill>
              </a:rPr>
              <a:t>is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much less reliable</a:t>
            </a:r>
            <a:r>
              <a:rPr lang="en">
                <a:solidFill>
                  <a:schemeClr val="dk1"/>
                </a:solidFill>
              </a:rPr>
              <a:t>, has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limited error checking</a:t>
            </a:r>
            <a:r>
              <a:rPr lang="en">
                <a:solidFill>
                  <a:schemeClr val="dk1"/>
                </a:solidFill>
              </a:rPr>
              <a:t>, and r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equires less resources</a:t>
            </a:r>
            <a:r>
              <a:rPr lang="en">
                <a:solidFill>
                  <a:schemeClr val="dk1"/>
                </a:solidFill>
              </a:rPr>
              <a:t>. It is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used </a:t>
            </a:r>
            <a:r>
              <a:rPr lang="en">
                <a:solidFill>
                  <a:schemeClr val="dk1"/>
                </a:solidFill>
              </a:rPr>
              <a:t>by services such as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VoIP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socket.SOCK_DGRAM </a:t>
            </a:r>
            <a:r>
              <a:rPr lang="en">
                <a:solidFill>
                  <a:schemeClr val="dk1"/>
                </a:solidFill>
              </a:rPr>
              <a:t>is used to create a socket for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UDP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" name="Google Shape;154;p29"/>
          <p:cNvSpPr txBox="1"/>
          <p:nvPr>
            <p:ph type="ctrTitle"/>
          </p:nvPr>
        </p:nvSpPr>
        <p:spPr>
          <a:xfrm>
            <a:off x="1964850" y="352850"/>
            <a:ext cx="58965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 Programming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249350" y="991800"/>
            <a:ext cx="8641500" cy="4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TCP vs UDP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0" name="Google Shape;160;p30"/>
          <p:cNvSpPr txBox="1"/>
          <p:nvPr>
            <p:ph type="ctrTitle"/>
          </p:nvPr>
        </p:nvSpPr>
        <p:spPr>
          <a:xfrm>
            <a:off x="1964850" y="352850"/>
            <a:ext cx="58965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 Programming</a:t>
            </a: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63" y="1349875"/>
            <a:ext cx="5279276" cy="35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idx="1" type="body"/>
          </p:nvPr>
        </p:nvSpPr>
        <p:spPr>
          <a:xfrm>
            <a:off x="249350" y="991800"/>
            <a:ext cx="8641500" cy="4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Address Families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When we create a socket, we have to specify its address family. Then we can only use addresses of that type with the socket.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AF_UNIX, AF_LOCAL - Local communication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●"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AF_INET - IPv4 Internet protocols</a:t>
            </a:r>
            <a:endParaRPr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AF_INET6 - IPv6 Internet protocols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AF_IPX - IPX - Novell protocols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AF_BLUETOOTH - Wireless bluetooth protocols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AF_PACKET - Low level packet interface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the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AF_INET</a:t>
            </a:r>
            <a:r>
              <a:rPr lang="en">
                <a:solidFill>
                  <a:schemeClr val="dk1"/>
                </a:solidFill>
              </a:rPr>
              <a:t> address family,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pair (host, port)</a:t>
            </a:r>
            <a:r>
              <a:rPr lang="en">
                <a:solidFill>
                  <a:schemeClr val="dk1"/>
                </a:solidFill>
              </a:rPr>
              <a:t> is specified.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host </a:t>
            </a:r>
            <a:r>
              <a:rPr lang="en">
                <a:solidFill>
                  <a:schemeClr val="dk1"/>
                </a:solidFill>
              </a:rPr>
              <a:t>is a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string</a:t>
            </a:r>
            <a:r>
              <a:rPr lang="en">
                <a:solidFill>
                  <a:schemeClr val="dk1"/>
                </a:solidFill>
              </a:rPr>
              <a:t> representing either a hostname in Internet domain notation like example.com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or an IPv4 address</a:t>
            </a:r>
            <a:r>
              <a:rPr lang="en">
                <a:solidFill>
                  <a:schemeClr val="dk1"/>
                </a:solidFill>
              </a:rPr>
              <a:t> like 90.144.16.57, and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port </a:t>
            </a:r>
            <a:r>
              <a:rPr lang="en">
                <a:solidFill>
                  <a:schemeClr val="dk1"/>
                </a:solidFill>
              </a:rPr>
              <a:t>is an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integer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7" name="Google Shape;167;p31"/>
          <p:cNvSpPr txBox="1"/>
          <p:nvPr>
            <p:ph type="ctrTitle"/>
          </p:nvPr>
        </p:nvSpPr>
        <p:spPr>
          <a:xfrm>
            <a:off x="1964850" y="352850"/>
            <a:ext cx="58965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 Programming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251250" y="975350"/>
            <a:ext cx="8641500" cy="4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socket Module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create a socket, you must use the socket.socket() function available in socket module, which has the general syntax: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s = socket.socket (socket_family, socket_type)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Example: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import socket</a:t>
            </a:r>
            <a:br>
              <a:rPr i="1" lang="en">
                <a:solidFill>
                  <a:schemeClr val="dk1"/>
                </a:solidFill>
              </a:rPr>
            </a:br>
            <a:r>
              <a:rPr i="1" lang="en">
                <a:solidFill>
                  <a:schemeClr val="dk1"/>
                </a:solidFill>
              </a:rPr>
              <a:t>s = socket.socket(socket.AF_INET, socket.SOCK_STREAM)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Here we made a socket instance and passed it two parameters. The first parameter is AF_INET and the second one is SOCK_STREAM. AF_INET refers to the address family ipv4. The SOCK_STREAM means connection oriented TCP protocol.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Once you have socket object, then you can use required functions to create your client or server program.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32"/>
          <p:cNvSpPr txBox="1"/>
          <p:nvPr>
            <p:ph type="ctrTitle"/>
          </p:nvPr>
        </p:nvSpPr>
        <p:spPr>
          <a:xfrm>
            <a:off x="1964850" y="352850"/>
            <a:ext cx="58965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 Programming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249350" y="991800"/>
            <a:ext cx="8641500" cy="4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Server Methods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Client Methods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" name="Google Shape;179;p33"/>
          <p:cNvSpPr txBox="1"/>
          <p:nvPr>
            <p:ph type="ctrTitle"/>
          </p:nvPr>
        </p:nvSpPr>
        <p:spPr>
          <a:xfrm>
            <a:off x="1964850" y="352850"/>
            <a:ext cx="58965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 Programming</a:t>
            </a:r>
            <a:endParaRPr/>
          </a:p>
        </p:txBody>
      </p:sp>
      <p:graphicFrame>
        <p:nvGraphicFramePr>
          <p:cNvPr id="180" name="Google Shape;180;p33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{71215784-8640-4CB5-8021-A273BA1CD039}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Method</a:t>
                      </a:r>
                      <a:endParaRPr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  <a:endParaRPr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s.bind()</a:t>
                      </a:r>
                      <a:endParaRPr sz="12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This method binds address (hostname, port number pair) to socket.</a:t>
                      </a:r>
                      <a:endParaRPr sz="12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s.listen()</a:t>
                      </a:r>
                      <a:endParaRPr sz="12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This method sets up and start </a:t>
                      </a:r>
                      <a:r>
                        <a:rPr b="1"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TCP </a:t>
                      </a: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listener.</a:t>
                      </a:r>
                      <a:endParaRPr sz="12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s.accept()</a:t>
                      </a:r>
                      <a:endParaRPr sz="12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This passively accept </a:t>
                      </a:r>
                      <a:r>
                        <a:rPr b="1"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TCP </a:t>
                      </a: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client connection, waiting until connection arrives (blocking).</a:t>
                      </a:r>
                      <a:endParaRPr sz="12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81" name="Google Shape;181;p33"/>
          <p:cNvGraphicFramePr/>
          <p:nvPr/>
        </p:nvGraphicFramePr>
        <p:xfrm>
          <a:off x="952500" y="417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{71215784-8640-4CB5-8021-A273BA1CD039}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Method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s.connect()</a:t>
                      </a:r>
                      <a:endParaRPr sz="12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This method actively initiates </a:t>
                      </a:r>
                      <a:r>
                        <a:rPr b="1"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TCP </a:t>
                      </a: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server connection.</a:t>
                      </a:r>
                      <a:endParaRPr sz="12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249350" y="991800"/>
            <a:ext cx="8641500" cy="4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General Methods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" name="Google Shape;187;p34"/>
          <p:cNvSpPr txBox="1"/>
          <p:nvPr>
            <p:ph type="ctrTitle"/>
          </p:nvPr>
        </p:nvSpPr>
        <p:spPr>
          <a:xfrm>
            <a:off x="1964850" y="352850"/>
            <a:ext cx="58965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 Programming</a:t>
            </a:r>
            <a:endParaRPr/>
          </a:p>
        </p:txBody>
      </p:sp>
      <p:graphicFrame>
        <p:nvGraphicFramePr>
          <p:cNvPr id="188" name="Google Shape;188;p34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{71215784-8640-4CB5-8021-A273BA1CD039}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Method</a:t>
                      </a:r>
                      <a:endParaRPr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Description</a:t>
                      </a:r>
                      <a:endParaRPr b="1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s.recv()</a:t>
                      </a:r>
                      <a:endParaRPr sz="12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This method receives </a:t>
                      </a:r>
                      <a:r>
                        <a:rPr b="1"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TCP </a:t>
                      </a: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message.</a:t>
                      </a:r>
                      <a:endParaRPr sz="12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s.send()</a:t>
                      </a:r>
                      <a:endParaRPr sz="12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This method transmits </a:t>
                      </a:r>
                      <a:r>
                        <a:rPr b="1"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TCP </a:t>
                      </a: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message.</a:t>
                      </a:r>
                      <a:endParaRPr sz="12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s.recvfrom()</a:t>
                      </a:r>
                      <a:endParaRPr sz="12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This method receives </a:t>
                      </a:r>
                      <a:r>
                        <a:rPr b="1"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UDP </a:t>
                      </a: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message.</a:t>
                      </a:r>
                      <a:endParaRPr sz="12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s.sendto()</a:t>
                      </a:r>
                      <a:endParaRPr sz="12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This method transmits </a:t>
                      </a:r>
                      <a:r>
                        <a:rPr b="1" lang="en" sz="12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UDP </a:t>
                      </a: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message.</a:t>
                      </a:r>
                      <a:endParaRPr sz="12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s.close()</a:t>
                      </a:r>
                      <a:endParaRPr sz="12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This method closes socket.</a:t>
                      </a:r>
                      <a:endParaRPr sz="12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</a:t>
                      </a: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.gethostname()</a:t>
                      </a:r>
                      <a:endParaRPr sz="12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Returns the hostname.</a:t>
                      </a:r>
                      <a:endParaRPr sz="1200"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